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4" r:id="rId1"/>
  </p:sldMasterIdLst>
  <p:notesMasterIdLst>
    <p:notesMasterId r:id="rId97"/>
  </p:notesMasterIdLst>
  <p:sldIdLst>
    <p:sldId id="400" r:id="rId2"/>
    <p:sldId id="401" r:id="rId3"/>
    <p:sldId id="398" r:id="rId4"/>
    <p:sldId id="402" r:id="rId5"/>
    <p:sldId id="399" r:id="rId6"/>
    <p:sldId id="403" r:id="rId7"/>
    <p:sldId id="404" r:id="rId8"/>
    <p:sldId id="405" r:id="rId9"/>
    <p:sldId id="406" r:id="rId10"/>
    <p:sldId id="407" r:id="rId11"/>
    <p:sldId id="408" r:id="rId12"/>
    <p:sldId id="409" r:id="rId13"/>
    <p:sldId id="410" r:id="rId14"/>
    <p:sldId id="411" r:id="rId15"/>
    <p:sldId id="359" r:id="rId16"/>
    <p:sldId id="412" r:id="rId17"/>
    <p:sldId id="413" r:id="rId18"/>
    <p:sldId id="414" r:id="rId19"/>
    <p:sldId id="415" r:id="rId20"/>
    <p:sldId id="416" r:id="rId21"/>
    <p:sldId id="364" r:id="rId22"/>
    <p:sldId id="417" r:id="rId23"/>
    <p:sldId id="419" r:id="rId24"/>
    <p:sldId id="420" r:id="rId25"/>
    <p:sldId id="421" r:id="rId26"/>
    <p:sldId id="422" r:id="rId27"/>
    <p:sldId id="423" r:id="rId28"/>
    <p:sldId id="360" r:id="rId29"/>
    <p:sldId id="361" r:id="rId30"/>
    <p:sldId id="362" r:id="rId31"/>
    <p:sldId id="363" r:id="rId32"/>
    <p:sldId id="418" r:id="rId33"/>
    <p:sldId id="365" r:id="rId34"/>
    <p:sldId id="366" r:id="rId35"/>
    <p:sldId id="367" r:id="rId36"/>
    <p:sldId id="368" r:id="rId37"/>
    <p:sldId id="369" r:id="rId38"/>
    <p:sldId id="433" r:id="rId39"/>
    <p:sldId id="370" r:id="rId40"/>
    <p:sldId id="371" r:id="rId41"/>
    <p:sldId id="372" r:id="rId42"/>
    <p:sldId id="373" r:id="rId43"/>
    <p:sldId id="374" r:id="rId44"/>
    <p:sldId id="375" r:id="rId45"/>
    <p:sldId id="434" r:id="rId46"/>
    <p:sldId id="376" r:id="rId47"/>
    <p:sldId id="377" r:id="rId48"/>
    <p:sldId id="378" r:id="rId49"/>
    <p:sldId id="379" r:id="rId50"/>
    <p:sldId id="380" r:id="rId51"/>
    <p:sldId id="381" r:id="rId52"/>
    <p:sldId id="382" r:id="rId53"/>
    <p:sldId id="383" r:id="rId54"/>
    <p:sldId id="384" r:id="rId55"/>
    <p:sldId id="385" r:id="rId56"/>
    <p:sldId id="386" r:id="rId57"/>
    <p:sldId id="387" r:id="rId58"/>
    <p:sldId id="388" r:id="rId59"/>
    <p:sldId id="389" r:id="rId60"/>
    <p:sldId id="390" r:id="rId61"/>
    <p:sldId id="391" r:id="rId62"/>
    <p:sldId id="392" r:id="rId63"/>
    <p:sldId id="393" r:id="rId64"/>
    <p:sldId id="394" r:id="rId65"/>
    <p:sldId id="395" r:id="rId66"/>
    <p:sldId id="396" r:id="rId67"/>
    <p:sldId id="397" r:id="rId68"/>
    <p:sldId id="356" r:id="rId69"/>
    <p:sldId id="424" r:id="rId70"/>
    <p:sldId id="425" r:id="rId71"/>
    <p:sldId id="426" r:id="rId72"/>
    <p:sldId id="427" r:id="rId73"/>
    <p:sldId id="428" r:id="rId74"/>
    <p:sldId id="429" r:id="rId75"/>
    <p:sldId id="430" r:id="rId76"/>
    <p:sldId id="431" r:id="rId77"/>
    <p:sldId id="432" r:id="rId78"/>
    <p:sldId id="435" r:id="rId79"/>
    <p:sldId id="437" r:id="rId80"/>
    <p:sldId id="436" r:id="rId81"/>
    <p:sldId id="438" r:id="rId82"/>
    <p:sldId id="439" r:id="rId83"/>
    <p:sldId id="440" r:id="rId84"/>
    <p:sldId id="441" r:id="rId85"/>
    <p:sldId id="442" r:id="rId86"/>
    <p:sldId id="443" r:id="rId87"/>
    <p:sldId id="444" r:id="rId88"/>
    <p:sldId id="445" r:id="rId89"/>
    <p:sldId id="446" r:id="rId90"/>
    <p:sldId id="447" r:id="rId91"/>
    <p:sldId id="448" r:id="rId92"/>
    <p:sldId id="449" r:id="rId93"/>
    <p:sldId id="450" r:id="rId94"/>
    <p:sldId id="451" r:id="rId95"/>
    <p:sldId id="452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DE05C8-19FA-46BF-AA86-0E6F940F6698}" type="datetimeFigureOut">
              <a:rPr lang="en-GB" smtClean="0"/>
              <a:t>20/03/2019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F21D77-1954-4CF4-B53D-ECAFABAC23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275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5F2CF-F23D-4C30-822F-1AD0D12E5DC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7793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wrap="none" lIns="91432" tIns="45716" rIns="91432" bIns="45716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49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wrap="none" lIns="91432" tIns="45716" rIns="91432" bIns="45716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934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wrap="none" lIns="91432" tIns="45716" rIns="91432" bIns="45716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7413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wrap="none" lIns="91432" tIns="45716" rIns="91432" bIns="45716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114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wrap="none" lIns="91432" tIns="45716" rIns="91432" bIns="45716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1525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Notes Placeholder 2"/>
          <p:cNvSpPr txBox="1"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837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wrap="none" lIns="91432" tIns="45716" rIns="91432" bIns="45716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56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Notes Placeholder 2"/>
          <p:cNvSpPr txBox="1"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8091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wrap="none" lIns="91432" tIns="45716" rIns="91432" bIns="45716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317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Notes Placeholder 2"/>
          <p:cNvSpPr txBox="1"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259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wrap="none" lIns="91432" tIns="45716" rIns="91432" bIns="45716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7151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3" name="Notes Placeholder 2"/>
          <p:cNvSpPr txBox="1"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7733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Notes Placeholder 2"/>
          <p:cNvSpPr txBox="1"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295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1" name="Notes Placeholder 2"/>
          <p:cNvSpPr txBox="1"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3557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/>
          <p:cNvSpPr txBox="1"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8453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Notes Placeholder 2"/>
          <p:cNvSpPr txBox="1"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9760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Notes Placeholder 2"/>
          <p:cNvSpPr txBox="1"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570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Notes Placeholder 2"/>
          <p:cNvSpPr txBox="1"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6678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Notes Placeholder 2"/>
          <p:cNvSpPr txBox="1"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4376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 txBox="1"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9778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wrap="none" lIns="91432" tIns="45716" rIns="91432" bIns="45716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715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wrap="none" lIns="91432" tIns="45716" rIns="91432" bIns="45716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78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Notes Placeholder 2"/>
          <p:cNvSpPr txBox="1"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3249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wrap="none" lIns="91432" tIns="45716" rIns="91432" bIns="45716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41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 txBox="1"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10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 txBox="1"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222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 txBox="1"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426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 txBox="1"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27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 txBox="1"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39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wrap="none" lIns="91432" tIns="45716" rIns="91432" bIns="45716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433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43F5B-246D-4F37-9175-C152DFACA66B}" type="datetimeFigureOut">
              <a:rPr lang="en-GB" smtClean="0"/>
              <a:t>20/03/2019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5469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43F5B-246D-4F37-9175-C152DFACA66B}" type="datetimeFigureOut">
              <a:rPr lang="en-GB" smtClean="0"/>
              <a:t>20/03/2019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8860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43F5B-246D-4F37-9175-C152DFACA66B}" type="datetimeFigureOut">
              <a:rPr lang="en-GB" smtClean="0"/>
              <a:t>20/03/2019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23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43F5B-246D-4F37-9175-C152DFACA66B}" type="datetimeFigureOut">
              <a:rPr lang="en-GB" smtClean="0"/>
              <a:t>20/03/2019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1178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43F5B-246D-4F37-9175-C152DFACA66B}" type="datetimeFigureOut">
              <a:rPr lang="en-GB" smtClean="0"/>
              <a:t>20/03/2019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4159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43F5B-246D-4F37-9175-C152DFACA66B}" type="datetimeFigureOut">
              <a:rPr lang="en-GB" smtClean="0"/>
              <a:t>20/03/2019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1243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43F5B-246D-4F37-9175-C152DFACA66B}" type="datetimeFigureOut">
              <a:rPr lang="en-GB" smtClean="0"/>
              <a:t>20/03/2019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580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43F5B-246D-4F37-9175-C152DFACA66B}" type="datetimeFigureOut">
              <a:rPr lang="en-GB" smtClean="0"/>
              <a:t>20/03/2019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218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43F5B-246D-4F37-9175-C152DFACA66B}" type="datetimeFigureOut">
              <a:rPr lang="en-GB" smtClean="0"/>
              <a:t>20/03/2019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2779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43F5B-246D-4F37-9175-C152DFACA66B}" type="datetimeFigureOut">
              <a:rPr lang="en-GB" smtClean="0"/>
              <a:t>20/03/2019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83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43F5B-246D-4F37-9175-C152DFACA66B}" type="datetimeFigureOut">
              <a:rPr lang="en-GB" smtClean="0"/>
              <a:t>20/03/2019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50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43F5B-246D-4F37-9175-C152DFACA66B}" type="datetimeFigureOut">
              <a:rPr lang="en-GB" smtClean="0"/>
              <a:t>20/03/2019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8F8A4-A9E9-4D9F-8AA4-57B6F1DE96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5605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233" y="284176"/>
            <a:ext cx="6039179" cy="63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1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424" y="365125"/>
            <a:ext cx="9467977" cy="596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13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89" y="2476994"/>
            <a:ext cx="8862562" cy="12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50216"/>
            <a:ext cx="9641471" cy="368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0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09" y="2021568"/>
            <a:ext cx="10450625" cy="298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3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96" y="824266"/>
            <a:ext cx="11181104" cy="416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1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Sidebar: Terminology for Describing Bugs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A fault: occurs when a human makes a mistake, called an error, in performing some software activities </a:t>
            </a:r>
          </a:p>
          <a:p>
            <a:r>
              <a:rPr lang="en-GB"/>
              <a:t>A failure: is a departure from the system’s required behaviour</a:t>
            </a:r>
            <a:endParaRPr lang="en-GB" dirty="0"/>
          </a:p>
        </p:txBody>
      </p:sp>
      <p:pic>
        <p:nvPicPr>
          <p:cNvPr id="4" name="Picture 9" descr="Slide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0074" y="4528931"/>
            <a:ext cx="6629400" cy="220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7853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024" y="534942"/>
            <a:ext cx="8245952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3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the failure 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77" y="1825625"/>
            <a:ext cx="109876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661" y="2722375"/>
            <a:ext cx="9022383" cy="126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6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45026"/>
            <a:ext cx="10895818" cy="451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61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996" y="4992189"/>
            <a:ext cx="127635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103" y="4897755"/>
            <a:ext cx="1152525" cy="542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940" y="3122698"/>
            <a:ext cx="1274036" cy="9403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539" y="3354753"/>
            <a:ext cx="1923743" cy="15430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6048" y="2616717"/>
            <a:ext cx="2093982" cy="13021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4593" y="3037247"/>
            <a:ext cx="1114425" cy="638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385" y="2058482"/>
            <a:ext cx="1865663" cy="1064216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CA-Connect the objects in right 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11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477" y="645968"/>
            <a:ext cx="4034047" cy="8170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259" y="1825626"/>
            <a:ext cx="11994585" cy="12205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31480"/>
            <a:ext cx="11654429" cy="254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72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What is a Good Software Product?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McCall’s Quality Model</a:t>
            </a:r>
            <a:endParaRPr lang="en-US" dirty="0"/>
          </a:p>
        </p:txBody>
      </p:sp>
      <p:pic>
        <p:nvPicPr>
          <p:cNvPr id="6" name="Picture 7" descr="Slide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2403476"/>
            <a:ext cx="6400800" cy="430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6572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611" y="2525983"/>
            <a:ext cx="10683887" cy="5543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82" y="847280"/>
            <a:ext cx="10548516" cy="16868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423" y="3080296"/>
            <a:ext cx="5643154" cy="379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6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68" y="365125"/>
            <a:ext cx="6743830" cy="1293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225" y="1289104"/>
            <a:ext cx="9891209" cy="538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5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489" y="-1"/>
            <a:ext cx="8038880" cy="6792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93" y="1062854"/>
            <a:ext cx="11686715" cy="29474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32" y="4393883"/>
            <a:ext cx="11084444" cy="113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12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78" y="1800665"/>
            <a:ext cx="9104451" cy="313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7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055" y="492796"/>
            <a:ext cx="9615383" cy="24985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44" y="2991393"/>
            <a:ext cx="7975203" cy="373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60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826" y="511537"/>
            <a:ext cx="9181595" cy="536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76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Why is SE Needed?</a:t>
            </a:r>
            <a:endParaRPr lang="en-US" dirty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Computers everywhere</a:t>
            </a:r>
          </a:p>
          <a:p>
            <a:pPr lvl="1"/>
            <a:r>
              <a:rPr lang="en-US"/>
              <a:t>Toaster, Microwave, Temperature control of A/C, Router, Surgical Equipment… </a:t>
            </a:r>
          </a:p>
          <a:p>
            <a:r>
              <a:rPr lang="en-US"/>
              <a:t>Computers need to be managed</a:t>
            </a:r>
          </a:p>
          <a:p>
            <a:pPr lvl="1"/>
            <a:r>
              <a:rPr lang="en-US"/>
              <a:t>Software runs on all computers</a:t>
            </a:r>
          </a:p>
          <a:p>
            <a:pPr lvl="2"/>
            <a:r>
              <a:rPr lang="en-US"/>
              <a:t>Make lives comfortable, efficient, effective…</a:t>
            </a:r>
          </a:p>
          <a:p>
            <a:r>
              <a:rPr lang="en-US"/>
              <a:t>SE practices ensure development of good software to improve our living standard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47520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Why Do We Need to Study SE?</a:t>
            </a:r>
            <a:endParaRPr lang="en-US" dirty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could be the benefits?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299833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611" y="284176"/>
            <a:ext cx="8398695" cy="610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4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What is a Good Software Product?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Good software engineering must always include a strategy for producing quality software</a:t>
            </a:r>
          </a:p>
          <a:p>
            <a:r>
              <a:rPr lang="en-US"/>
              <a:t>Product Quality?</a:t>
            </a:r>
          </a:p>
          <a:p>
            <a:pPr lvl="1"/>
            <a:r>
              <a:rPr lang="en-US"/>
              <a:t>Multiple facets…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59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What is a Good Software Product?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/>
              <a:t>Users judge external characteristics (e.g., correct functionality, number of failures, type of failures)</a:t>
            </a:r>
          </a:p>
          <a:p>
            <a:r>
              <a:rPr lang="en-GB"/>
              <a:t>Designers and maintainers judge internal characteristics (e.g., ease of modification)</a:t>
            </a:r>
          </a:p>
          <a:p>
            <a:r>
              <a:rPr lang="en-GB"/>
              <a:t>Thus different stakeholders may have different criteria</a:t>
            </a:r>
          </a:p>
          <a:p>
            <a:r>
              <a:rPr lang="en-GB"/>
              <a:t>Need quality models to relate the user’s external view to developer’s internal view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95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What is a Good Software Product?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McCall’s Quality Model</a:t>
            </a:r>
            <a:endParaRPr lang="en-US" dirty="0"/>
          </a:p>
        </p:txBody>
      </p:sp>
      <p:pic>
        <p:nvPicPr>
          <p:cNvPr id="6" name="Picture 7" descr="Slide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2403476"/>
            <a:ext cx="6400800" cy="430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7400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Quality of Process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Quality of the development and maintenance process is as important as the product quality</a:t>
            </a:r>
          </a:p>
          <a:p>
            <a:r>
              <a:rPr lang="en-US" dirty="0"/>
              <a:t>The development process needs to be modeled</a:t>
            </a:r>
          </a:p>
          <a:p>
            <a:r>
              <a:rPr lang="en-US" dirty="0"/>
              <a:t>Modeling will address questions such as</a:t>
            </a:r>
          </a:p>
          <a:p>
            <a:pPr lvl="1"/>
            <a:r>
              <a:rPr lang="en-US" dirty="0"/>
              <a:t>Where to find a particular kind of fault</a:t>
            </a:r>
          </a:p>
          <a:p>
            <a:pPr lvl="1"/>
            <a:r>
              <a:rPr lang="en-US" dirty="0"/>
              <a:t>How to find faults early</a:t>
            </a:r>
          </a:p>
          <a:p>
            <a:pPr lvl="1"/>
            <a:r>
              <a:rPr lang="en-US" dirty="0"/>
              <a:t>How to build in fault tolerance</a:t>
            </a:r>
          </a:p>
          <a:p>
            <a:pPr lvl="1"/>
            <a:r>
              <a:rPr lang="en-US" dirty="0"/>
              <a:t>What are alternative activities</a:t>
            </a:r>
          </a:p>
          <a:p>
            <a:r>
              <a:rPr lang="en-GB" dirty="0"/>
              <a:t>Models for process improvement</a:t>
            </a:r>
          </a:p>
          <a:p>
            <a:pPr lvl="1"/>
            <a:r>
              <a:rPr lang="en-GB" dirty="0"/>
              <a:t>SEI’s Capability Maturity Model (CMM)</a:t>
            </a:r>
          </a:p>
          <a:p>
            <a:pPr lvl="1"/>
            <a:r>
              <a:rPr lang="en-GB" dirty="0"/>
              <a:t>ISO 9000</a:t>
            </a:r>
          </a:p>
          <a:p>
            <a:pPr lvl="1"/>
            <a:r>
              <a:rPr lang="en-GB" dirty="0"/>
              <a:t>Software Process Improvement and Capability </a:t>
            </a:r>
            <a:r>
              <a:rPr lang="en-GB" dirty="0" err="1"/>
              <a:t>dEtermination</a:t>
            </a:r>
            <a:r>
              <a:rPr lang="en-GB" dirty="0"/>
              <a:t> (SPICE)</a:t>
            </a:r>
          </a:p>
        </p:txBody>
      </p:sp>
    </p:spTree>
    <p:extLst>
      <p:ext uri="{BB962C8B-B14F-4D97-AF65-F5344CB8AC3E}">
        <p14:creationId xmlns:p14="http://schemas.microsoft.com/office/powerpoint/2010/main" val="382604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Quality in Context of Business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/>
              <a:t>Business value is as important as technical value</a:t>
            </a:r>
          </a:p>
          <a:p>
            <a:r>
              <a:rPr lang="en-GB"/>
              <a:t>Business value (in relationship to technical value) must be quantified</a:t>
            </a:r>
          </a:p>
          <a:p>
            <a:r>
              <a:rPr lang="en-GB"/>
              <a:t>A common approach: return on investment (ROI) – what is given up for other purposes</a:t>
            </a:r>
          </a:p>
          <a:p>
            <a:r>
              <a:rPr lang="en-GB"/>
              <a:t>ROI is interpreted in different terms: reducing costs, predicting savings, improving productivity, and costs (efforts and resources)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75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How Successful Have We Been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/>
              <a:t>Perform tasks more quickly and effectively</a:t>
            </a:r>
          </a:p>
          <a:p>
            <a:pPr lvl="1"/>
            <a:r>
              <a:rPr lang="en-GB"/>
              <a:t>Word processing, spreadsheets, e-mail</a:t>
            </a:r>
          </a:p>
          <a:p>
            <a:r>
              <a:rPr lang="en-GB"/>
              <a:t>Support advances in medicine, agriculture, transportation, multimedia education, and  most other industries</a:t>
            </a:r>
          </a:p>
          <a:p>
            <a:r>
              <a:rPr lang="en-GB"/>
              <a:t>Many good stories</a:t>
            </a:r>
          </a:p>
          <a:p>
            <a:r>
              <a:rPr lang="en-GB"/>
              <a:t>However, software is not without 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33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How Successful Have We Been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IRS hired Sperry Corporation to build an automated federal income tax form processing system</a:t>
            </a:r>
          </a:p>
          <a:p>
            <a:pPr lvl="1"/>
            <a:r>
              <a:rPr lang="en-US"/>
              <a:t>An extra $90 M was needed to enhance the original $103 product</a:t>
            </a:r>
          </a:p>
          <a:p>
            <a:pPr lvl="1"/>
            <a:r>
              <a:rPr lang="en-US"/>
              <a:t>IRS lost $40.2 M on interests and $22.3 M in overtime wages because refunds were not returned on time</a:t>
            </a:r>
          </a:p>
          <a:p>
            <a:r>
              <a:rPr lang="en-US"/>
              <a:t>Malfunctioning code in Therac-25 killed several people</a:t>
            </a:r>
          </a:p>
          <a:p>
            <a:r>
              <a:rPr lang="en-US"/>
              <a:t>Reliability constraints have caused cancellation of many safety critical systems</a:t>
            </a:r>
          </a:p>
          <a:p>
            <a:pPr lvl="1"/>
            <a:r>
              <a:rPr lang="en-US"/>
              <a:t>Safety-critical: something whose failure poses a threat to life or health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77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Who Does Software Engineering?</a:t>
            </a:r>
            <a:endParaRPr lang="en-GB" dirty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95" y="2276385"/>
            <a:ext cx="10500638" cy="129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889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Who Does Software Engineering?</a:t>
            </a:r>
            <a:endParaRPr lang="en-GB" dirty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Customer: the company, organization, or person who pays for the software system</a:t>
            </a:r>
          </a:p>
          <a:p>
            <a:r>
              <a:rPr lang="en-GB"/>
              <a:t>Developer: the company, organization, or person who is building the software system</a:t>
            </a:r>
          </a:p>
          <a:p>
            <a:r>
              <a:rPr lang="en-GB"/>
              <a:t>User: the person or people who will actually use the system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63361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Who Does Software Engineering? </a:t>
            </a:r>
            <a:endParaRPr lang="en-US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Participants (stakeholders) in a software development project</a:t>
            </a:r>
          </a:p>
          <a:p>
            <a:endParaRPr lang="en-US" dirty="0"/>
          </a:p>
        </p:txBody>
      </p:sp>
      <p:pic>
        <p:nvPicPr>
          <p:cNvPr id="22532" name="Picture 8" descr="Slide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0" y="2841626"/>
            <a:ext cx="5943600" cy="378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981200" y="5410201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Common Of The Shelf (COTS)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Sub-contractors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Turnkey System</a:t>
            </a:r>
          </a:p>
        </p:txBody>
      </p:sp>
    </p:spTree>
    <p:extLst>
      <p:ext uri="{BB962C8B-B14F-4D97-AF65-F5344CB8AC3E}">
        <p14:creationId xmlns:p14="http://schemas.microsoft.com/office/powerpoint/2010/main" val="29159685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90" y="1126837"/>
            <a:ext cx="11492006" cy="381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88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A Systems Approach</a:t>
            </a:r>
            <a:endParaRPr lang="en-US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Hardware/Software </a:t>
            </a:r>
          </a:p>
          <a:p>
            <a:r>
              <a:rPr lang="en-GB"/>
              <a:t>People</a:t>
            </a:r>
          </a:p>
          <a:p>
            <a:pPr lvl="1"/>
            <a:r>
              <a:rPr lang="en-GB"/>
              <a:t>Interactions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48637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A Systems Approach (Contd.)</a:t>
            </a:r>
            <a:endParaRPr lang="en-US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/>
              <a:t>Objects</a:t>
            </a:r>
          </a:p>
          <a:p>
            <a:pPr lvl="1"/>
            <a:r>
              <a:rPr lang="en-GB"/>
              <a:t>i.e. things</a:t>
            </a:r>
          </a:p>
          <a:p>
            <a:r>
              <a:rPr lang="en-GB"/>
              <a:t>Activities</a:t>
            </a:r>
          </a:p>
          <a:p>
            <a:pPr lvl="1"/>
            <a:r>
              <a:rPr lang="en-GB"/>
              <a:t>Actions taken</a:t>
            </a:r>
          </a:p>
          <a:p>
            <a:pPr lvl="1"/>
            <a:r>
              <a:rPr lang="en-GB"/>
              <a:t>Input / Outputs</a:t>
            </a:r>
          </a:p>
          <a:p>
            <a:r>
              <a:rPr lang="en-GB"/>
              <a:t>Relationships for example:</a:t>
            </a:r>
          </a:p>
          <a:p>
            <a:pPr lvl="1"/>
            <a:r>
              <a:rPr lang="en-GB"/>
              <a:t>Which object performs what activities</a:t>
            </a:r>
          </a:p>
          <a:p>
            <a:pPr lvl="1"/>
            <a:r>
              <a:rPr lang="en-GB"/>
              <a:t>Which objects are associated with other objects</a:t>
            </a:r>
          </a:p>
          <a:p>
            <a:r>
              <a:rPr lang="en-US"/>
              <a:t>System Boundary</a:t>
            </a:r>
          </a:p>
          <a:p>
            <a:pPr lvl="1"/>
            <a:r>
              <a:rPr lang="en-US"/>
              <a:t>Who generates input and who receives output</a:t>
            </a:r>
          </a:p>
          <a:p>
            <a:pPr lvl="1"/>
            <a:r>
              <a:rPr lang="en-US"/>
              <a:t>Which objects/activities are part of the system and which are not</a:t>
            </a:r>
          </a:p>
          <a:p>
            <a:pPr lvl="1"/>
            <a:r>
              <a:rPr lang="en-US"/>
              <a:t>Nested systems, related systems, interrelated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6208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A Systems Approach (Contd.)</a:t>
            </a:r>
            <a:endParaRPr lang="en-US" dirty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Example of systems: a human respiratory system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 dirty="0"/>
          </a:p>
        </p:txBody>
      </p:sp>
      <p:pic>
        <p:nvPicPr>
          <p:cNvPr id="25604" name="Picture 10" descr="Slide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2590801"/>
            <a:ext cx="6324600" cy="400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7391400" y="3048000"/>
            <a:ext cx="27432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??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7180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A Systems Approach (Contd.)</a:t>
            </a:r>
            <a:endParaRPr lang="en-US" dirty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computer system must also be clearly described: System definition of a paycheck production</a:t>
            </a:r>
          </a:p>
          <a:p>
            <a:endParaRPr lang="en-US" dirty="0"/>
          </a:p>
        </p:txBody>
      </p:sp>
      <p:pic>
        <p:nvPicPr>
          <p:cNvPr id="26628" name="Picture 8" descr="Slide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2886076"/>
            <a:ext cx="5486400" cy="351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5181600" y="6096000"/>
            <a:ext cx="1371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91200" y="5715000"/>
            <a:ext cx="762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517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A Systems Approach (Contd.)</a:t>
            </a:r>
            <a:endParaRPr lang="en-US" dirty="0"/>
          </a:p>
        </p:txBody>
      </p:sp>
      <p:sp>
        <p:nvSpPr>
          <p:cNvPr id="27651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Interrelated Systems:</a:t>
            </a:r>
          </a:p>
          <a:p>
            <a:pPr lvl="1"/>
            <a:r>
              <a:rPr lang="en-GB"/>
              <a:t>Some systems are dependent to other systems</a:t>
            </a:r>
          </a:p>
          <a:p>
            <a:pPr lvl="2"/>
            <a:r>
              <a:rPr lang="en-GB"/>
              <a:t>The interdependencies may be complex</a:t>
            </a:r>
          </a:p>
          <a:p>
            <a:pPr lvl="1"/>
            <a:r>
              <a:rPr lang="en-GB"/>
              <a:t>It is possible for one system to exist inside another system</a:t>
            </a:r>
          </a:p>
          <a:p>
            <a:pPr lvl="1"/>
            <a:r>
              <a:rPr lang="en-US"/>
              <a:t>If the boundary definitions are detailed, building a larger system from the smaller ones is relatively easy</a:t>
            </a:r>
            <a:endParaRPr lang="en-GB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30008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A Systems Approach (Contd.)</a:t>
            </a:r>
            <a:endParaRPr lang="en-US" dirty="0"/>
          </a:p>
        </p:txBody>
      </p:sp>
      <p:sp>
        <p:nvSpPr>
          <p:cNvPr id="27651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Interrelated Systems:</a:t>
            </a:r>
          </a:p>
          <a:p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354" y="1825625"/>
            <a:ext cx="7070134" cy="466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4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Lecture 3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0C5C2A0E-82AF-487F-8C89-457547BB7F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88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An Engineering Approach</a:t>
            </a:r>
            <a:endParaRPr lang="en-US" dirty="0"/>
          </a:p>
        </p:txBody>
      </p:sp>
      <p:sp>
        <p:nvSpPr>
          <p:cNvPr id="29699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/>
              <a:t>Idea to build a house</a:t>
            </a:r>
          </a:p>
          <a:p>
            <a:r>
              <a:rPr lang="en-GB"/>
              <a:t>Asking someone to build the house</a:t>
            </a:r>
          </a:p>
          <a:p>
            <a:r>
              <a:rPr lang="en-GB"/>
              <a:t>Explaining requirements</a:t>
            </a:r>
          </a:p>
          <a:p>
            <a:r>
              <a:rPr lang="en-GB"/>
              <a:t>Getting designs</a:t>
            </a:r>
          </a:p>
          <a:p>
            <a:r>
              <a:rPr lang="en-GB"/>
              <a:t>Modifying + Approving designs</a:t>
            </a:r>
          </a:p>
          <a:p>
            <a:r>
              <a:rPr lang="en-GB"/>
              <a:t>Inspecting the construction</a:t>
            </a:r>
          </a:p>
          <a:p>
            <a:r>
              <a:rPr lang="en-GB"/>
              <a:t>Adding new features</a:t>
            </a:r>
          </a:p>
          <a:p>
            <a:r>
              <a:rPr lang="en-GB"/>
              <a:t>Testing household components</a:t>
            </a:r>
          </a:p>
          <a:p>
            <a:r>
              <a:rPr lang="en-GB"/>
              <a:t>Moving in</a:t>
            </a:r>
          </a:p>
          <a:p>
            <a:r>
              <a:rPr lang="en-GB"/>
              <a:t>Getting issues fixed after moving in</a:t>
            </a:r>
          </a:p>
          <a:p>
            <a:endParaRPr lang="en-GB" dirty="0"/>
          </a:p>
        </p:txBody>
      </p:sp>
      <p:sp>
        <p:nvSpPr>
          <p:cNvPr id="7" name="Rounded Rectangle 6"/>
          <p:cNvSpPr/>
          <p:nvPr/>
        </p:nvSpPr>
        <p:spPr>
          <a:xfrm>
            <a:off x="6934200" y="3505200"/>
            <a:ext cx="3429000" cy="1752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Building a House</a:t>
            </a:r>
          </a:p>
        </p:txBody>
      </p:sp>
    </p:spTree>
    <p:extLst>
      <p:ext uri="{BB962C8B-B14F-4D97-AF65-F5344CB8AC3E}">
        <p14:creationId xmlns:p14="http://schemas.microsoft.com/office/powerpoint/2010/main" val="497693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29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An Engineering Approach</a:t>
            </a:r>
            <a:endParaRPr lang="en-US" dirty="0"/>
          </a:p>
        </p:txBody>
      </p:sp>
      <p:sp>
        <p:nvSpPr>
          <p:cNvPr id="29699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Determine and Analyze Requirements</a:t>
            </a:r>
          </a:p>
          <a:p>
            <a:r>
              <a:rPr lang="en-GB"/>
              <a:t>Produce and Document Overall Design</a:t>
            </a:r>
          </a:p>
          <a:p>
            <a:r>
              <a:rPr lang="en-GB"/>
              <a:t>Produce Detailed Specifications</a:t>
            </a:r>
          </a:p>
          <a:p>
            <a:r>
              <a:rPr lang="en-GB"/>
              <a:t>Identify and Design Components</a:t>
            </a:r>
          </a:p>
          <a:p>
            <a:r>
              <a:rPr lang="en-GB"/>
              <a:t>Build Components</a:t>
            </a:r>
          </a:p>
          <a:p>
            <a:r>
              <a:rPr lang="en-GB"/>
              <a:t>Test Components</a:t>
            </a:r>
          </a:p>
          <a:p>
            <a:r>
              <a:rPr lang="en-GB"/>
              <a:t>Integrate Components</a:t>
            </a:r>
          </a:p>
          <a:p>
            <a:pPr lvl="1"/>
            <a:r>
              <a:rPr lang="en-GB"/>
              <a:t>Make final modifications after residents move in</a:t>
            </a:r>
          </a:p>
          <a:p>
            <a:r>
              <a:rPr lang="en-GB"/>
              <a:t>Continue Maintenance by the Residents</a:t>
            </a:r>
          </a:p>
          <a:p>
            <a:endParaRPr lang="en-GB"/>
          </a:p>
          <a:p>
            <a:endParaRPr lang="en-GB" dirty="0"/>
          </a:p>
        </p:txBody>
      </p:sp>
      <p:sp>
        <p:nvSpPr>
          <p:cNvPr id="7" name="Rounded Rectangle 6"/>
          <p:cNvSpPr/>
          <p:nvPr/>
        </p:nvSpPr>
        <p:spPr>
          <a:xfrm>
            <a:off x="6934200" y="3505200"/>
            <a:ext cx="3429000" cy="1752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Building a House</a:t>
            </a:r>
          </a:p>
        </p:txBody>
      </p:sp>
    </p:spTree>
    <p:extLst>
      <p:ext uri="{BB962C8B-B14F-4D97-AF65-F5344CB8AC3E}">
        <p14:creationId xmlns:p14="http://schemas.microsoft.com/office/powerpoint/2010/main" val="9656242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An Engineering Approach</a:t>
            </a:r>
            <a:endParaRPr lang="en-US" dirty="0"/>
          </a:p>
        </p:txBody>
      </p:sp>
      <p:sp>
        <p:nvSpPr>
          <p:cNvPr id="29699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Requirement analysis and definition</a:t>
            </a:r>
          </a:p>
          <a:p>
            <a:r>
              <a:rPr lang="en-GB"/>
              <a:t>System design</a:t>
            </a:r>
          </a:p>
          <a:p>
            <a:r>
              <a:rPr lang="en-GB"/>
              <a:t>Program design</a:t>
            </a:r>
          </a:p>
          <a:p>
            <a:r>
              <a:rPr lang="en-GB"/>
              <a:t>Writing the programs </a:t>
            </a:r>
          </a:p>
          <a:p>
            <a:r>
              <a:rPr lang="en-GB"/>
              <a:t>Unit testing</a:t>
            </a:r>
          </a:p>
          <a:p>
            <a:r>
              <a:rPr lang="en-GB"/>
              <a:t>Integration testing</a:t>
            </a:r>
          </a:p>
          <a:p>
            <a:r>
              <a:rPr lang="en-GB"/>
              <a:t>System testing</a:t>
            </a:r>
          </a:p>
          <a:p>
            <a:r>
              <a:rPr lang="en-GB"/>
              <a:t>System delivery</a:t>
            </a:r>
          </a:p>
          <a:p>
            <a:r>
              <a:rPr lang="en-GB"/>
              <a:t>Maintenance</a:t>
            </a:r>
            <a:endParaRPr lang="en-GB" dirty="0"/>
          </a:p>
        </p:txBody>
      </p:sp>
      <p:sp>
        <p:nvSpPr>
          <p:cNvPr id="7" name="Rounded Rectangle 6"/>
          <p:cNvSpPr/>
          <p:nvPr/>
        </p:nvSpPr>
        <p:spPr>
          <a:xfrm>
            <a:off x="6934200" y="3505200"/>
            <a:ext cx="3429000" cy="1752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Building a System</a:t>
            </a:r>
          </a:p>
        </p:txBody>
      </p:sp>
    </p:spTree>
    <p:extLst>
      <p:ext uri="{BB962C8B-B14F-4D97-AF65-F5344CB8AC3E}">
        <p14:creationId xmlns:p14="http://schemas.microsoft.com/office/powerpoint/2010/main" val="9913978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269" y="604771"/>
            <a:ext cx="6830737" cy="561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41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Development Team</a:t>
            </a:r>
            <a:endParaRPr lang="en-US" dirty="0"/>
          </a:p>
        </p:txBody>
      </p:sp>
      <p:sp>
        <p:nvSpPr>
          <p:cNvPr id="30723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/>
              <a:t>Requirement analysts: work with the customers to identify and document the requirements</a:t>
            </a:r>
          </a:p>
          <a:p>
            <a:r>
              <a:rPr lang="en-GB"/>
              <a:t>Designers: generate a system-level description of what the system is supposed to do</a:t>
            </a:r>
          </a:p>
          <a:p>
            <a:r>
              <a:rPr lang="en-GB"/>
              <a:t>Programmers: write lines of code to implement the design</a:t>
            </a:r>
          </a:p>
          <a:p>
            <a:r>
              <a:rPr lang="en-GB"/>
              <a:t>Testers: catch faults</a:t>
            </a:r>
          </a:p>
          <a:p>
            <a:r>
              <a:rPr lang="en-GB"/>
              <a:t>Trainers: show users how to use the system</a:t>
            </a:r>
          </a:p>
          <a:p>
            <a:r>
              <a:rPr lang="en-GB"/>
              <a:t>Maintenance team: fix faults that show up later</a:t>
            </a:r>
          </a:p>
          <a:p>
            <a:r>
              <a:rPr lang="en-GB"/>
              <a:t>Librarians: prepare and store documents such as software requirements</a:t>
            </a:r>
          </a:p>
          <a:p>
            <a:r>
              <a:rPr lang="en-GB"/>
              <a:t>Configuration management team: maintain correspondence among various artefacts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28307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Development Team (Roles)</a:t>
            </a:r>
            <a:endParaRPr lang="en-US" dirty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Who Does What?</a:t>
            </a:r>
          </a:p>
          <a:p>
            <a:endParaRPr lang="en-US" dirty="0"/>
          </a:p>
        </p:txBody>
      </p:sp>
      <p:pic>
        <p:nvPicPr>
          <p:cNvPr id="31748" name="Picture 8" descr="Slide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3800" y="2438401"/>
            <a:ext cx="6400800" cy="394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069533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How has SE Changed?</a:t>
            </a:r>
            <a:endParaRPr lang="en-US" dirty="0"/>
          </a:p>
        </p:txBody>
      </p:sp>
      <p:sp>
        <p:nvSpPr>
          <p:cNvPr id="32771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/>
              <a:t>Before 1970s</a:t>
            </a:r>
          </a:p>
          <a:p>
            <a:pPr lvl="1"/>
            <a:r>
              <a:rPr lang="en-GB"/>
              <a:t>Single processors: mainframes</a:t>
            </a:r>
          </a:p>
          <a:p>
            <a:pPr lvl="1"/>
            <a:r>
              <a:rPr lang="en-GB"/>
              <a:t>Designed in one of two ways</a:t>
            </a:r>
          </a:p>
          <a:p>
            <a:pPr lvl="2"/>
            <a:r>
              <a:rPr lang="en-GB"/>
              <a:t>as a transformation: input was converted to output</a:t>
            </a:r>
          </a:p>
          <a:p>
            <a:pPr lvl="2"/>
            <a:r>
              <a:rPr lang="en-GB"/>
              <a:t>as a transaction: input determined which function should be performed</a:t>
            </a:r>
          </a:p>
          <a:p>
            <a:r>
              <a:rPr lang="en-GB"/>
              <a:t>After 1970s</a:t>
            </a:r>
          </a:p>
          <a:p>
            <a:pPr lvl="1"/>
            <a:r>
              <a:rPr lang="en-GB"/>
              <a:t>Run on multiple systems</a:t>
            </a:r>
          </a:p>
          <a:p>
            <a:pPr lvl="1"/>
            <a:r>
              <a:rPr lang="en-GB"/>
              <a:t>Perform multi-functions</a:t>
            </a:r>
            <a:endParaRPr lang="en-GB" dirty="0"/>
          </a:p>
        </p:txBody>
      </p:sp>
      <p:sp>
        <p:nvSpPr>
          <p:cNvPr id="32772" name="Text Box 3"/>
          <p:cNvSpPr txBox="1">
            <a:spLocks noChangeArrowheads="1"/>
          </p:cNvSpPr>
          <p:nvPr/>
        </p:nvSpPr>
        <p:spPr bwMode="auto">
          <a:xfrm>
            <a:off x="8361364" y="782639"/>
            <a:ext cx="71437" cy="34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73" name="Text Box 4"/>
          <p:cNvSpPr txBox="1">
            <a:spLocks noChangeArrowheads="1"/>
          </p:cNvSpPr>
          <p:nvPr/>
        </p:nvSpPr>
        <p:spPr bwMode="auto">
          <a:xfrm>
            <a:off x="4238625" y="1150939"/>
            <a:ext cx="1588" cy="34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8939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How has SE Changed? (Contd.)</a:t>
            </a:r>
            <a:endParaRPr lang="en-US" dirty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The key factors that have changed the software development</a:t>
            </a:r>
            <a:endParaRPr lang="en-US" dirty="0"/>
          </a:p>
        </p:txBody>
      </p:sp>
      <p:pic>
        <p:nvPicPr>
          <p:cNvPr id="33796" name="Picture 8" descr="Slide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0" y="2590801"/>
            <a:ext cx="6324600" cy="382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le 8"/>
          <p:cNvSpPr/>
          <p:nvPr/>
        </p:nvSpPr>
        <p:spPr>
          <a:xfrm>
            <a:off x="1752600" y="3505200"/>
            <a:ext cx="2514600" cy="1676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Wasserman’s View </a:t>
            </a:r>
          </a:p>
        </p:txBody>
      </p:sp>
    </p:spTree>
    <p:extLst>
      <p:ext uri="{BB962C8B-B14F-4D97-AF65-F5344CB8AC3E}">
        <p14:creationId xmlns:p14="http://schemas.microsoft.com/office/powerpoint/2010/main" val="37495643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How has SE Changed? (Contd.)</a:t>
            </a:r>
            <a:endParaRPr lang="en-US" dirty="0"/>
          </a:p>
        </p:txBody>
      </p:sp>
      <p:sp>
        <p:nvSpPr>
          <p:cNvPr id="35843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/>
              <a:t>Abstractions</a:t>
            </a:r>
          </a:p>
          <a:p>
            <a:r>
              <a:rPr lang="en-GB"/>
              <a:t>Analysis and design methods and notations </a:t>
            </a:r>
          </a:p>
          <a:p>
            <a:r>
              <a:rPr lang="en-GB"/>
              <a:t>User interface prototyping</a:t>
            </a:r>
          </a:p>
          <a:p>
            <a:r>
              <a:rPr lang="en-GB"/>
              <a:t>Software architecture</a:t>
            </a:r>
          </a:p>
          <a:p>
            <a:r>
              <a:rPr lang="en-GB"/>
              <a:t>Software process</a:t>
            </a:r>
          </a:p>
          <a:p>
            <a:r>
              <a:rPr lang="en-GB"/>
              <a:t>Reuse</a:t>
            </a:r>
          </a:p>
          <a:p>
            <a:r>
              <a:rPr lang="en-GB"/>
              <a:t>Measurement</a:t>
            </a:r>
          </a:p>
          <a:p>
            <a:r>
              <a:rPr lang="en-GB"/>
              <a:t>Tools and integrated environments</a:t>
            </a:r>
            <a:endParaRPr lang="en-GB" dirty="0"/>
          </a:p>
        </p:txBody>
      </p:sp>
      <p:sp>
        <p:nvSpPr>
          <p:cNvPr id="6" name="Rounded Rectangle 5"/>
          <p:cNvSpPr/>
          <p:nvPr/>
        </p:nvSpPr>
        <p:spPr>
          <a:xfrm>
            <a:off x="6934200" y="3581400"/>
            <a:ext cx="2819400" cy="1752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Wasserman’s Discipline of Software Engineering</a:t>
            </a:r>
          </a:p>
        </p:txBody>
      </p:sp>
    </p:spTree>
    <p:extLst>
      <p:ext uri="{BB962C8B-B14F-4D97-AF65-F5344CB8AC3E}">
        <p14:creationId xmlns:p14="http://schemas.microsoft.com/office/powerpoint/2010/main" val="6656488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How has SE Changed? (Contd.)</a:t>
            </a:r>
            <a:br>
              <a:rPr lang="en-GB"/>
            </a:br>
            <a:r>
              <a:rPr lang="en-GB"/>
              <a:t>Wasserman’s Discipline</a:t>
            </a:r>
            <a:endParaRPr lang="en-US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Abstractions</a:t>
            </a:r>
          </a:p>
          <a:p>
            <a:pPr lvl="1"/>
            <a:r>
              <a:rPr lang="en-US"/>
              <a:t>Hide details</a:t>
            </a:r>
          </a:p>
          <a:p>
            <a:pPr lvl="1"/>
            <a:r>
              <a:rPr lang="en-US"/>
              <a:t>A description of the problem at some level of generalization</a:t>
            </a:r>
            <a:endParaRPr lang="en-US" dirty="0"/>
          </a:p>
        </p:txBody>
      </p:sp>
      <p:pic>
        <p:nvPicPr>
          <p:cNvPr id="36868" name="Picture 8" descr="Slide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3124201"/>
            <a:ext cx="5410200" cy="351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25055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How has SE Changed? (Contd.)</a:t>
            </a:r>
            <a:br>
              <a:rPr lang="en-GB"/>
            </a:br>
            <a:r>
              <a:rPr lang="en-GB"/>
              <a:t>Wasserman’s Discipline</a:t>
            </a:r>
            <a:endParaRPr lang="en-US" dirty="0"/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Analysis and Design Methods and Notations</a:t>
            </a:r>
          </a:p>
          <a:p>
            <a:pPr lvl="1"/>
            <a:r>
              <a:rPr lang="en-US"/>
              <a:t>Provide documentation</a:t>
            </a:r>
          </a:p>
          <a:p>
            <a:pPr lvl="1"/>
            <a:r>
              <a:rPr lang="en-US"/>
              <a:t>Facilitate communication</a:t>
            </a:r>
          </a:p>
          <a:p>
            <a:pPr lvl="1"/>
            <a:r>
              <a:rPr lang="en-US"/>
              <a:t>Offer multiple views</a:t>
            </a:r>
          </a:p>
          <a:p>
            <a:pPr lvl="1"/>
            <a:r>
              <a:rPr lang="en-US"/>
              <a:t>Unify different views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1277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How has SE Changed? (Contd.)</a:t>
            </a:r>
            <a:br>
              <a:rPr lang="en-GB"/>
            </a:br>
            <a:r>
              <a:rPr lang="en-GB"/>
              <a:t>Wasserman’s Discipline</a:t>
            </a:r>
            <a:endParaRPr lang="en-US" dirty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User Interface Prototyping</a:t>
            </a:r>
          </a:p>
          <a:p>
            <a:pPr lvl="1"/>
            <a:r>
              <a:rPr lang="en-US"/>
              <a:t>Prototyping: building a small version of a system</a:t>
            </a:r>
          </a:p>
          <a:p>
            <a:pPr lvl="1"/>
            <a:r>
              <a:rPr lang="en-US"/>
              <a:t>Help users identify key requirements of a system</a:t>
            </a:r>
          </a:p>
          <a:p>
            <a:pPr lvl="1"/>
            <a:r>
              <a:rPr lang="en-US"/>
              <a:t>Demonstrate feasibility</a:t>
            </a:r>
          </a:p>
          <a:p>
            <a:pPr lvl="1"/>
            <a:r>
              <a:rPr lang="en-US"/>
              <a:t>Develop good user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7976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How has SE Changed? (Contd.)</a:t>
            </a:r>
            <a:br>
              <a:rPr lang="en-GB"/>
            </a:br>
            <a:r>
              <a:rPr lang="en-GB"/>
              <a:t>Wasserman’s Discipline</a:t>
            </a:r>
            <a:endParaRPr lang="en-US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Software Architecture</a:t>
            </a:r>
          </a:p>
          <a:p>
            <a:pPr lvl="1"/>
            <a:r>
              <a:rPr lang="en-US"/>
              <a:t>A system’s architecture describes the system in terms of a set of architectural units and relationships between these units</a:t>
            </a:r>
          </a:p>
          <a:p>
            <a:pPr lvl="1"/>
            <a:r>
              <a:rPr lang="en-US"/>
              <a:t>Architectural decomposition techniques</a:t>
            </a:r>
          </a:p>
          <a:p>
            <a:pPr lvl="2"/>
            <a:r>
              <a:rPr lang="en-US"/>
              <a:t>Modular decomposition</a:t>
            </a:r>
          </a:p>
          <a:p>
            <a:pPr lvl="2"/>
            <a:r>
              <a:rPr lang="en-US"/>
              <a:t>Data-oriented decomposition</a:t>
            </a:r>
          </a:p>
          <a:p>
            <a:pPr lvl="2"/>
            <a:r>
              <a:rPr lang="en-US"/>
              <a:t>Event-driven decomposition</a:t>
            </a:r>
          </a:p>
          <a:p>
            <a:pPr lvl="2"/>
            <a:r>
              <a:rPr lang="en-US"/>
              <a:t>Outside-in-design decomposition</a:t>
            </a:r>
          </a:p>
          <a:p>
            <a:pPr lvl="2"/>
            <a:r>
              <a:rPr lang="en-US"/>
              <a:t>Object-oriented decomposition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234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How has SE Changed? (Contd.)</a:t>
            </a:r>
            <a:br>
              <a:rPr lang="en-GB"/>
            </a:br>
            <a:r>
              <a:rPr lang="en-GB"/>
              <a:t>Wasserman’s Discipline</a:t>
            </a:r>
            <a:endParaRPr lang="en-US" dirty="0"/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Software Process</a:t>
            </a:r>
          </a:p>
          <a:p>
            <a:pPr lvl="1"/>
            <a:r>
              <a:rPr lang="en-US"/>
              <a:t>Many variations</a:t>
            </a:r>
          </a:p>
          <a:p>
            <a:pPr lvl="1"/>
            <a:r>
              <a:rPr lang="en-US"/>
              <a:t>Different types of software need different processes</a:t>
            </a:r>
          </a:p>
          <a:p>
            <a:pPr lvl="2"/>
            <a:r>
              <a:rPr lang="en-US"/>
              <a:t>Enterprise-wide applications need a great deal of control</a:t>
            </a:r>
          </a:p>
          <a:p>
            <a:pPr lvl="2"/>
            <a:r>
              <a:rPr lang="en-US"/>
              <a:t>Departmental applications can take advantage of rapid development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065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5077"/>
            <a:ext cx="12293780" cy="265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29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How has SE Changed? (Contd.)</a:t>
            </a:r>
            <a:br>
              <a:rPr lang="en-GB"/>
            </a:br>
            <a:r>
              <a:rPr lang="en-GB"/>
              <a:t>Wasserman’s Discipline</a:t>
            </a:r>
            <a:endParaRPr lang="en-US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Software Reuse</a:t>
            </a:r>
          </a:p>
          <a:p>
            <a:pPr lvl="1"/>
            <a:r>
              <a:rPr lang="en-US"/>
              <a:t>Commonalities between applications may allow reusing artefacts from previous developments</a:t>
            </a:r>
          </a:p>
          <a:p>
            <a:pPr lvl="2"/>
            <a:r>
              <a:rPr lang="en-US"/>
              <a:t>Improve productivity</a:t>
            </a:r>
          </a:p>
          <a:p>
            <a:pPr lvl="2"/>
            <a:r>
              <a:rPr lang="en-US"/>
              <a:t>Reduce costs</a:t>
            </a:r>
          </a:p>
          <a:p>
            <a:pPr lvl="1"/>
            <a:r>
              <a:rPr lang="en-US"/>
              <a:t>Potential concerns</a:t>
            </a:r>
          </a:p>
          <a:p>
            <a:pPr lvl="2"/>
            <a:r>
              <a:rPr lang="en-US"/>
              <a:t>It may be faster to build a smaller application than searching for reusable components</a:t>
            </a:r>
          </a:p>
          <a:p>
            <a:pPr lvl="2"/>
            <a:r>
              <a:rPr lang="en-US"/>
              <a:t>Generalized components take more time to build</a:t>
            </a:r>
          </a:p>
          <a:p>
            <a:pPr lvl="2"/>
            <a:r>
              <a:rPr lang="en-US"/>
              <a:t>Must clarify who will be responsible for maintaining reusable components</a:t>
            </a:r>
          </a:p>
          <a:p>
            <a:pPr lvl="2"/>
            <a:r>
              <a:rPr lang="en-US"/>
              <a:t>Generality vs specificity: always a conflict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3254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How has SE Changed? (Contd.)</a:t>
            </a:r>
            <a:br>
              <a:rPr lang="en-GB"/>
            </a:br>
            <a:r>
              <a:rPr lang="en-GB"/>
              <a:t>Wasserman’s Discipline</a:t>
            </a:r>
            <a:endParaRPr lang="en-US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Tools and Integrated Environments</a:t>
            </a:r>
          </a:p>
          <a:p>
            <a:pPr lvl="1"/>
            <a:r>
              <a:rPr lang="en-US"/>
              <a:t>Platform integration (on heterogeneous networks)</a:t>
            </a:r>
          </a:p>
          <a:p>
            <a:pPr lvl="1"/>
            <a:r>
              <a:rPr lang="en-US"/>
              <a:t>Presentation integration (commonality of user interface)</a:t>
            </a:r>
          </a:p>
          <a:p>
            <a:pPr lvl="1"/>
            <a:r>
              <a:rPr lang="en-US"/>
              <a:t>Process integration (linking tools and the development process)</a:t>
            </a:r>
          </a:p>
          <a:p>
            <a:pPr lvl="1"/>
            <a:r>
              <a:rPr lang="en-US"/>
              <a:t>Data integration (to share common data)</a:t>
            </a:r>
          </a:p>
          <a:p>
            <a:pPr lvl="1"/>
            <a:r>
              <a:rPr lang="en-US"/>
              <a:t>Control integration (the ability of one tool to initiate action in another one)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2926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Information Systems Example</a:t>
            </a:r>
            <a:br>
              <a:rPr lang="en-GB"/>
            </a:br>
            <a:r>
              <a:rPr lang="en-GB"/>
              <a:t>Piccadilly System</a:t>
            </a:r>
            <a:endParaRPr lang="en-US" dirty="0"/>
          </a:p>
        </p:txBody>
      </p:sp>
      <p:sp>
        <p:nvSpPr>
          <p:cNvPr id="44035" name="Rectangle 1027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Piccadilly Television:  regional British TV franchise</a:t>
            </a:r>
          </a:p>
          <a:p>
            <a:r>
              <a:rPr lang="en-US"/>
              <a:t>Advertising scheme has many constraints:</a:t>
            </a:r>
          </a:p>
          <a:p>
            <a:pPr lvl="1"/>
            <a:r>
              <a:rPr lang="en-US"/>
              <a:t>alcohol adverts only after 9 pm</a:t>
            </a:r>
          </a:p>
          <a:p>
            <a:pPr lvl="1"/>
            <a:r>
              <a:rPr lang="en-US"/>
              <a:t>if actor in show, no same actor in advert within 45 minutes</a:t>
            </a:r>
          </a:p>
          <a:p>
            <a:pPr lvl="1"/>
            <a:r>
              <a:rPr lang="en-US"/>
              <a:t>if advert in a class of products, no other advert in same class during same break</a:t>
            </a:r>
          </a:p>
          <a:p>
            <a:pPr lvl="1"/>
            <a:r>
              <a:rPr lang="en-US"/>
              <a:t>rates dependent on amount of time bought</a:t>
            </a:r>
          </a:p>
          <a:p>
            <a:r>
              <a:rPr lang="en-US"/>
              <a:t>Software to determine, track advertising time</a:t>
            </a:r>
          </a:p>
        </p:txBody>
      </p:sp>
    </p:spTree>
    <p:extLst>
      <p:ext uri="{BB962C8B-B14F-4D97-AF65-F5344CB8AC3E}">
        <p14:creationId xmlns:p14="http://schemas.microsoft.com/office/powerpoint/2010/main" val="28561247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Information Systems Example</a:t>
            </a:r>
            <a:br>
              <a:rPr lang="en-GB"/>
            </a:br>
            <a:r>
              <a:rPr lang="en-GB"/>
              <a:t>Piccadilly System (continued)</a:t>
            </a:r>
            <a:endParaRPr lang="en-US" dirty="0"/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Piccadilly Television franchise area</a:t>
            </a:r>
          </a:p>
        </p:txBody>
      </p:sp>
      <p:pic>
        <p:nvPicPr>
          <p:cNvPr id="45060" name="Picture 4" descr="Slide1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2438401"/>
            <a:ext cx="6324600" cy="412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348926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Information Systems Example</a:t>
            </a:r>
            <a:br>
              <a:rPr lang="en-GB"/>
            </a:br>
            <a:r>
              <a:rPr lang="en-GB"/>
              <a:t>Piccadilly System (continued)</a:t>
            </a:r>
            <a:endParaRPr lang="en-US" dirty="0"/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Piccadilly system’s context diagram</a:t>
            </a:r>
            <a:endParaRPr lang="en-US"/>
          </a:p>
        </p:txBody>
      </p:sp>
      <p:pic>
        <p:nvPicPr>
          <p:cNvPr id="46084" name="Picture 8" descr="Slide1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5200" y="2473326"/>
            <a:ext cx="6553200" cy="423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823286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Real Time Example</a:t>
            </a:r>
            <a:endParaRPr lang="en-GB" dirty="0"/>
          </a:p>
        </p:txBody>
      </p:sp>
      <p:sp>
        <p:nvSpPr>
          <p:cNvPr id="47107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Ariane-5 rocket, from the European Space Agency</a:t>
            </a:r>
          </a:p>
          <a:p>
            <a:r>
              <a:rPr lang="en-US"/>
              <a:t>June 4, 1996:  functioned well for 40 seconds, then veered off course and was destroyed</a:t>
            </a:r>
          </a:p>
          <a:p>
            <a:r>
              <a:rPr lang="en-US"/>
              <a:t>Contained four satellites:  cost was $500 million</a:t>
            </a:r>
          </a:p>
          <a:p>
            <a:r>
              <a:rPr lang="en-US"/>
              <a:t>Reused code from Ariane-4 rocket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21768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Real Time Example</a:t>
            </a:r>
            <a:br>
              <a:rPr lang="en-GB"/>
            </a:br>
            <a:r>
              <a:rPr lang="en-GB"/>
              <a:t> </a:t>
            </a:r>
            <a:r>
              <a:rPr lang="en-US"/>
              <a:t>Ariane-5 Definition of Quality</a:t>
            </a:r>
            <a:endParaRPr lang="en-US" dirty="0"/>
          </a:p>
        </p:txBody>
      </p:sp>
      <p:sp>
        <p:nvSpPr>
          <p:cNvPr id="48131" name="Rectangle 1027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From the Lions et al report:</a:t>
            </a:r>
          </a:p>
          <a:p>
            <a:pPr lvl="1"/>
            <a:r>
              <a:rPr lang="en-US"/>
              <a:t>“… demonstrated the high quality of the Ariane-5 programme as regards engineering work in general and completeness and traceability of documents.”</a:t>
            </a:r>
          </a:p>
          <a:p>
            <a:pPr lvl="1"/>
            <a:r>
              <a:rPr lang="en-US"/>
              <a:t>“… the supplier of the SRI … was only following the specification given to it.  … The exception which occurred was not due to random failure but a design error.”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55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02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What this Chapter Means for You</a:t>
            </a:r>
            <a:endParaRPr lang="en-GB" dirty="0"/>
          </a:p>
        </p:txBody>
      </p:sp>
      <p:sp>
        <p:nvSpPr>
          <p:cNvPr id="49155" name="Rectangle 102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/>
              <a:t>Given a problem to solve</a:t>
            </a:r>
          </a:p>
          <a:p>
            <a:pPr lvl="1"/>
            <a:r>
              <a:rPr lang="en-GB"/>
              <a:t>Analyze it</a:t>
            </a:r>
          </a:p>
          <a:p>
            <a:pPr lvl="1"/>
            <a:r>
              <a:rPr lang="en-GB"/>
              <a:t>Synthesize a solution</a:t>
            </a:r>
          </a:p>
          <a:p>
            <a:r>
              <a:rPr lang="en-GB"/>
              <a:t>Understand that requirements may change </a:t>
            </a:r>
          </a:p>
          <a:p>
            <a:r>
              <a:rPr lang="en-GB"/>
              <a:t>Must view quality from several different perspectives</a:t>
            </a:r>
          </a:p>
          <a:p>
            <a:r>
              <a:rPr lang="en-GB"/>
              <a:t>Use fundamental software engineering concepts (e.g., abstractions and measurements)</a:t>
            </a:r>
          </a:p>
          <a:p>
            <a:r>
              <a:rPr lang="en-GB"/>
              <a:t>Keep system boundary in mind</a:t>
            </a:r>
          </a:p>
        </p:txBody>
      </p:sp>
    </p:spTree>
    <p:extLst>
      <p:ext uri="{BB962C8B-B14F-4D97-AF65-F5344CB8AC3E}">
        <p14:creationId xmlns:p14="http://schemas.microsoft.com/office/powerpoint/2010/main" val="12433897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Special THANK FOR THE MATERIALS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Pfleeger’s</a:t>
            </a:r>
            <a:r>
              <a:rPr lang="en-US" dirty="0" smtClean="0"/>
              <a:t> </a:t>
            </a:r>
            <a:r>
              <a:rPr lang="en-US" dirty="0"/>
              <a:t>Book slides from UCF</a:t>
            </a:r>
          </a:p>
          <a:p>
            <a:r>
              <a:rPr lang="en-US" dirty="0"/>
              <a:t>Software Fundamentals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094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Dictionary has all the words, can you write a novel using those words? This is called the problem of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</a:p>
          <a:p>
            <a:r>
              <a:rPr lang="en-US" dirty="0" smtClean="0"/>
              <a:t>Synthesis</a:t>
            </a:r>
          </a:p>
          <a:p>
            <a:r>
              <a:rPr lang="en-US" dirty="0" smtClean="0"/>
              <a:t>Both</a:t>
            </a:r>
          </a:p>
          <a:p>
            <a:r>
              <a:rPr lang="en-US" dirty="0" smtClean="0"/>
              <a:t>none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6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46" y="1134155"/>
            <a:ext cx="11883803" cy="301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66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mistake made by human is called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Error</a:t>
            </a:r>
          </a:p>
          <a:p>
            <a:r>
              <a:rPr lang="en-US" dirty="0" smtClean="0"/>
              <a:t>Fault</a:t>
            </a:r>
          </a:p>
          <a:p>
            <a:r>
              <a:rPr lang="en-US" dirty="0" smtClean="0"/>
              <a:t>failure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27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error creates ____ in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Error</a:t>
            </a:r>
          </a:p>
          <a:p>
            <a:r>
              <a:rPr lang="en-US" dirty="0" smtClean="0"/>
              <a:t>Fault</a:t>
            </a:r>
          </a:p>
          <a:p>
            <a:r>
              <a:rPr lang="en-US" dirty="0" smtClean="0"/>
              <a:t>failure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48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fault in the software result in ____ according to the end user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Error</a:t>
            </a:r>
          </a:p>
          <a:p>
            <a:r>
              <a:rPr lang="en-US" dirty="0" smtClean="0"/>
              <a:t>Fault</a:t>
            </a:r>
          </a:p>
          <a:p>
            <a:r>
              <a:rPr lang="en-US" dirty="0" smtClean="0"/>
              <a:t>failure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36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seems good but I don’t know the reason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Transcendental view</a:t>
            </a:r>
          </a:p>
          <a:p>
            <a:r>
              <a:rPr lang="en-US" dirty="0" smtClean="0"/>
              <a:t>User view</a:t>
            </a:r>
          </a:p>
          <a:p>
            <a:r>
              <a:rPr lang="en-US" dirty="0" smtClean="0"/>
              <a:t>Manufacturing view</a:t>
            </a:r>
          </a:p>
          <a:p>
            <a:r>
              <a:rPr lang="en-US" dirty="0" smtClean="0"/>
              <a:t>Product view</a:t>
            </a:r>
          </a:p>
          <a:p>
            <a:r>
              <a:rPr lang="en-US" dirty="0" smtClean="0"/>
              <a:t>Business view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64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fulfills my personal choice, so it is good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Transcendental view</a:t>
            </a:r>
          </a:p>
          <a:p>
            <a:r>
              <a:rPr lang="en-US" dirty="0" smtClean="0"/>
              <a:t>User view</a:t>
            </a:r>
          </a:p>
          <a:p>
            <a:r>
              <a:rPr lang="en-US" dirty="0" smtClean="0"/>
              <a:t>Manufacturing view</a:t>
            </a:r>
          </a:p>
          <a:p>
            <a:r>
              <a:rPr lang="en-US" dirty="0" smtClean="0"/>
              <a:t>Product view</a:t>
            </a:r>
          </a:p>
          <a:p>
            <a:r>
              <a:rPr lang="en-US" dirty="0" smtClean="0"/>
              <a:t>Business view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41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Its engineering design is perfect. So I like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Transcendental view</a:t>
            </a:r>
          </a:p>
          <a:p>
            <a:r>
              <a:rPr lang="en-US" dirty="0" smtClean="0"/>
              <a:t>User view</a:t>
            </a:r>
          </a:p>
          <a:p>
            <a:r>
              <a:rPr lang="en-US" dirty="0" smtClean="0"/>
              <a:t>Manufacturing view</a:t>
            </a:r>
          </a:p>
          <a:p>
            <a:r>
              <a:rPr lang="en-US" dirty="0" smtClean="0"/>
              <a:t>Product view</a:t>
            </a:r>
          </a:p>
          <a:p>
            <a:r>
              <a:rPr lang="en-US" dirty="0" smtClean="0"/>
              <a:t>Business view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99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Its gives me lot of profit, so it is fantastic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Transcendental view</a:t>
            </a:r>
          </a:p>
          <a:p>
            <a:r>
              <a:rPr lang="en-US" dirty="0" smtClean="0"/>
              <a:t>User view</a:t>
            </a:r>
          </a:p>
          <a:p>
            <a:r>
              <a:rPr lang="en-US" dirty="0" smtClean="0"/>
              <a:t>Manufacturing view</a:t>
            </a:r>
          </a:p>
          <a:p>
            <a:r>
              <a:rPr lang="en-US" dirty="0" smtClean="0"/>
              <a:t>Product view</a:t>
            </a:r>
          </a:p>
          <a:p>
            <a:r>
              <a:rPr lang="en-US" dirty="0" smtClean="0"/>
              <a:t>Business view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95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Its does not have any failure. i.e. the results are according to the user’s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Transcendental view</a:t>
            </a:r>
          </a:p>
          <a:p>
            <a:r>
              <a:rPr lang="en-US" dirty="0" smtClean="0"/>
              <a:t>User view</a:t>
            </a:r>
          </a:p>
          <a:p>
            <a:r>
              <a:rPr lang="en-US" dirty="0" smtClean="0"/>
              <a:t>Manufacturing view</a:t>
            </a:r>
          </a:p>
          <a:p>
            <a:r>
              <a:rPr lang="en-US" dirty="0" smtClean="0"/>
              <a:t>Product view</a:t>
            </a:r>
          </a:p>
          <a:p>
            <a:r>
              <a:rPr lang="en-US" dirty="0" smtClean="0"/>
              <a:t>Business view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07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core objective of </a:t>
            </a:r>
            <a:r>
              <a:rPr lang="en-US" dirty="0" err="1" smtClean="0"/>
              <a:t>ood</a:t>
            </a:r>
            <a:r>
              <a:rPr lang="en-US" dirty="0" smtClean="0"/>
              <a:t> is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Efficiency</a:t>
            </a:r>
          </a:p>
          <a:p>
            <a:r>
              <a:rPr lang="en-US" dirty="0" smtClean="0"/>
              <a:t>Abstraction</a:t>
            </a:r>
          </a:p>
          <a:p>
            <a:r>
              <a:rPr lang="en-US" dirty="0" smtClean="0"/>
              <a:t>Reusability</a:t>
            </a:r>
          </a:p>
          <a:p>
            <a:r>
              <a:rPr lang="en-US" dirty="0" smtClean="0"/>
              <a:t>All</a:t>
            </a:r>
          </a:p>
          <a:p>
            <a:r>
              <a:rPr lang="en-US" dirty="0" smtClean="0"/>
              <a:t>none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97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2+2 = 5 is correct if clients wishes 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True</a:t>
            </a:r>
          </a:p>
          <a:p>
            <a:r>
              <a:rPr lang="en-US" dirty="0" smtClean="0"/>
              <a:t>false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17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56" y="1690688"/>
            <a:ext cx="10898944" cy="172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8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___ uses the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Users</a:t>
            </a:r>
          </a:p>
          <a:p>
            <a:r>
              <a:rPr lang="en-US" dirty="0" smtClean="0"/>
              <a:t>Customers</a:t>
            </a:r>
          </a:p>
          <a:p>
            <a:r>
              <a:rPr lang="en-US" dirty="0" smtClean="0"/>
              <a:t>Both</a:t>
            </a:r>
          </a:p>
          <a:p>
            <a:r>
              <a:rPr lang="en-US" dirty="0" smtClean="0"/>
              <a:t>none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7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___ signs contract with the developers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Users</a:t>
            </a:r>
          </a:p>
          <a:p>
            <a:r>
              <a:rPr lang="en-US" dirty="0" smtClean="0"/>
              <a:t>Customers</a:t>
            </a:r>
          </a:p>
          <a:p>
            <a:r>
              <a:rPr lang="en-US" dirty="0" smtClean="0"/>
              <a:t>Both</a:t>
            </a:r>
          </a:p>
          <a:p>
            <a:r>
              <a:rPr lang="en-US" dirty="0" smtClean="0"/>
              <a:t>none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08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good software design we need to properly define system______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2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possible output with minimum possible input is called ___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Reliability</a:t>
            </a:r>
          </a:p>
          <a:p>
            <a:r>
              <a:rPr lang="en-US" dirty="0" smtClean="0"/>
              <a:t>Efficiency</a:t>
            </a:r>
          </a:p>
          <a:p>
            <a:r>
              <a:rPr lang="en-US" dirty="0" smtClean="0"/>
              <a:t>Integrity</a:t>
            </a:r>
          </a:p>
          <a:p>
            <a:r>
              <a:rPr lang="en-US" dirty="0" smtClean="0"/>
              <a:t>maintainability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52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the results at Time 1 and time 2 are same , the application has ____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Reliability</a:t>
            </a:r>
          </a:p>
          <a:p>
            <a:r>
              <a:rPr lang="en-US" dirty="0" smtClean="0"/>
              <a:t>Efficiency</a:t>
            </a:r>
          </a:p>
          <a:p>
            <a:r>
              <a:rPr lang="en-US" dirty="0" smtClean="0"/>
              <a:t>Integrity</a:t>
            </a:r>
          </a:p>
          <a:p>
            <a:r>
              <a:rPr lang="en-US" dirty="0" smtClean="0"/>
              <a:t>maintainability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29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If we can update a module without disturbing other modules of a system, the feature is called ________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Reliability</a:t>
            </a:r>
          </a:p>
          <a:p>
            <a:r>
              <a:rPr lang="en-US" dirty="0" smtClean="0"/>
              <a:t>Efficiency</a:t>
            </a:r>
          </a:p>
          <a:p>
            <a:r>
              <a:rPr lang="en-US" dirty="0" smtClean="0"/>
              <a:t>Integrity</a:t>
            </a:r>
          </a:p>
          <a:p>
            <a:r>
              <a:rPr lang="en-US" dirty="0" smtClean="0"/>
              <a:t>maintainability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66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it is very hard to intrude into software private data, the feature is called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Reliability</a:t>
            </a:r>
          </a:p>
          <a:p>
            <a:r>
              <a:rPr lang="en-US" dirty="0"/>
              <a:t>Efficiency</a:t>
            </a:r>
          </a:p>
          <a:p>
            <a:r>
              <a:rPr lang="en-US" dirty="0"/>
              <a:t>Integrity</a:t>
            </a:r>
          </a:p>
          <a:p>
            <a:r>
              <a:rPr lang="en-US" dirty="0"/>
              <a:t>maintainability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64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age result for usability test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625" y="1945000"/>
            <a:ext cx="5876925" cy="411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23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268" y="1247007"/>
            <a:ext cx="5846605" cy="504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32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age result for reliabil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659" y="1304474"/>
            <a:ext cx="6823829" cy="447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49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62" y="742950"/>
            <a:ext cx="11724448" cy="412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age result for software integr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928" y="1027906"/>
            <a:ext cx="6312280" cy="523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05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729" y="1027906"/>
            <a:ext cx="5974598" cy="487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4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263" y="1027906"/>
            <a:ext cx="6017474" cy="526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92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age result for software portabil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463" y="1690688"/>
            <a:ext cx="5588402" cy="437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9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634" y="1825625"/>
            <a:ext cx="6338732" cy="411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30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Three dancing hamst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892" y="1376699"/>
            <a:ext cx="4120211" cy="476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19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627</TotalTime>
  <Words>1836</Words>
  <Application>Microsoft Office PowerPoint</Application>
  <PresentationFormat>Widescreen</PresentationFormat>
  <Paragraphs>338</Paragraphs>
  <Slides>95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9" baseType="lpstr">
      <vt:lpstr>Arial</vt:lpstr>
      <vt:lpstr>Calibri</vt:lpstr>
      <vt:lpstr>Calibri Light</vt:lpstr>
      <vt:lpstr>Office Theme</vt:lpstr>
      <vt:lpstr>PowerPoint Presentation</vt:lpstr>
      <vt:lpstr>CA-Connect the objects in right way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Sidebar: Terminology for Describing Bugs</vt:lpstr>
      <vt:lpstr>PowerPoint Presentation</vt:lpstr>
      <vt:lpstr>Read the failure story</vt:lpstr>
      <vt:lpstr>PowerPoint Presentation</vt:lpstr>
      <vt:lpstr>PowerPoint Presentation</vt:lpstr>
      <vt:lpstr>PowerPoint Presentation</vt:lpstr>
      <vt:lpstr>What is a Good Software Product?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is SE Needed?</vt:lpstr>
      <vt:lpstr>Why Do We Need to Study SE?</vt:lpstr>
      <vt:lpstr>What is a Good Software Product?</vt:lpstr>
      <vt:lpstr>What is a Good Software Product?</vt:lpstr>
      <vt:lpstr>What is a Good Software Product?</vt:lpstr>
      <vt:lpstr>Quality of Process</vt:lpstr>
      <vt:lpstr>Quality in Context of Business Environment</vt:lpstr>
      <vt:lpstr>How Successful Have We Been</vt:lpstr>
      <vt:lpstr>How Successful Have We Been</vt:lpstr>
      <vt:lpstr>Who Does Software Engineering?</vt:lpstr>
      <vt:lpstr>Who Does Software Engineering?</vt:lpstr>
      <vt:lpstr>Who Does Software Engineering? </vt:lpstr>
      <vt:lpstr>A Systems Approach</vt:lpstr>
      <vt:lpstr>A Systems Approach (Contd.)</vt:lpstr>
      <vt:lpstr>A Systems Approach (Contd.)</vt:lpstr>
      <vt:lpstr>A Systems Approach (Contd.)</vt:lpstr>
      <vt:lpstr>A Systems Approach (Contd.)</vt:lpstr>
      <vt:lpstr>A Systems Approach (Contd.)</vt:lpstr>
      <vt:lpstr>Lecture 3</vt:lpstr>
      <vt:lpstr>An Engineering Approach</vt:lpstr>
      <vt:lpstr>An Engineering Approach</vt:lpstr>
      <vt:lpstr>An Engineering Approach</vt:lpstr>
      <vt:lpstr>Development Team</vt:lpstr>
      <vt:lpstr>Development Team (Roles)</vt:lpstr>
      <vt:lpstr>How has SE Changed?</vt:lpstr>
      <vt:lpstr>How has SE Changed? (Contd.)</vt:lpstr>
      <vt:lpstr>How has SE Changed? (Contd.)</vt:lpstr>
      <vt:lpstr>How has SE Changed? (Contd.) Wasserman’s Discipline</vt:lpstr>
      <vt:lpstr>How has SE Changed? (Contd.) Wasserman’s Discipline</vt:lpstr>
      <vt:lpstr>How has SE Changed? (Contd.) Wasserman’s Discipline</vt:lpstr>
      <vt:lpstr>How has SE Changed? (Contd.) Wasserman’s Discipline</vt:lpstr>
      <vt:lpstr>How has SE Changed? (Contd.) Wasserman’s Discipline</vt:lpstr>
      <vt:lpstr>How has SE Changed? (Contd.) Wasserman’s Discipline</vt:lpstr>
      <vt:lpstr>How has SE Changed? (Contd.) Wasserman’s Discipline</vt:lpstr>
      <vt:lpstr>Information Systems Example Piccadilly System</vt:lpstr>
      <vt:lpstr>Information Systems Example Piccadilly System (continued)</vt:lpstr>
      <vt:lpstr>Information Systems Example Piccadilly System (continued)</vt:lpstr>
      <vt:lpstr>Real Time Example</vt:lpstr>
      <vt:lpstr>Real Time Example  Ariane-5 Definition of Quality</vt:lpstr>
      <vt:lpstr>What this Chapter Means for You</vt:lpstr>
      <vt:lpstr>Special THANK FOR THE MATERIALS</vt:lpstr>
      <vt:lpstr>Dictionary has all the words, can you write a novel using those words? This is called the problem of </vt:lpstr>
      <vt:lpstr>The mistake made by human is called</vt:lpstr>
      <vt:lpstr>The error creates ____ in software</vt:lpstr>
      <vt:lpstr>The fault in the software result in ____ according to the end user</vt:lpstr>
      <vt:lpstr>It seems good but I don’t know the reason</vt:lpstr>
      <vt:lpstr>It fulfills my personal choice, so it is good</vt:lpstr>
      <vt:lpstr>Its engineering design is perfect. So I like it</vt:lpstr>
      <vt:lpstr>Its gives me lot of profit, so it is fantastic</vt:lpstr>
      <vt:lpstr>Its does not have any failure. i.e. the results are according to the user’s expectations</vt:lpstr>
      <vt:lpstr>The core objective of ood is </vt:lpstr>
      <vt:lpstr>2+2 = 5 is correct if clients wishes so</vt:lpstr>
      <vt:lpstr>___ uses the software</vt:lpstr>
      <vt:lpstr>___ signs contract with the developers</vt:lpstr>
      <vt:lpstr>For good software design we need to properly define system______</vt:lpstr>
      <vt:lpstr>Maximum possible output with minimum possible input is called ___</vt:lpstr>
      <vt:lpstr>If the results at Time 1 and time 2 are same , the application has ____</vt:lpstr>
      <vt:lpstr>If we can update a module without disturbing other modules of a system, the feature is called ________</vt:lpstr>
      <vt:lpstr>If it is very hard to intrude into software private data, the feature is called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Software Engineering</dc:title>
  <dc:creator>Windows User</dc:creator>
  <cp:lastModifiedBy>rehan.abbas</cp:lastModifiedBy>
  <cp:revision>60</cp:revision>
  <dcterms:created xsi:type="dcterms:W3CDTF">2015-04-05T21:16:02Z</dcterms:created>
  <dcterms:modified xsi:type="dcterms:W3CDTF">2019-03-20T06:00:55Z</dcterms:modified>
</cp:coreProperties>
</file>